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608" r:id="rId2"/>
    <p:sldId id="609" r:id="rId3"/>
    <p:sldId id="610" r:id="rId4"/>
    <p:sldId id="611" r:id="rId5"/>
    <p:sldId id="612" r:id="rId6"/>
    <p:sldId id="615" r:id="rId7"/>
  </p:sldIdLst>
  <p:sldSz cx="9144000" cy="6858000" type="screen4x3"/>
  <p:notesSz cx="7077075" cy="938212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ptop-ijm06" initials="l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1C69"/>
    <a:srgbClr val="F41869"/>
    <a:srgbClr val="E32B94"/>
    <a:srgbClr val="F4AAE4"/>
    <a:srgbClr val="F41469"/>
    <a:srgbClr val="FCA6F2"/>
    <a:srgbClr val="DD4BD3"/>
    <a:srgbClr val="ED3BED"/>
    <a:srgbClr val="F963C7"/>
    <a:srgbClr val="E626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585" autoAdjust="0"/>
    <p:restoredTop sz="99634" autoAdjust="0"/>
  </p:normalViewPr>
  <p:slideViewPr>
    <p:cSldViewPr>
      <p:cViewPr>
        <p:scale>
          <a:sx n="77" d="100"/>
          <a:sy n="77" d="100"/>
        </p:scale>
        <p:origin x="-8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6733" cy="469107"/>
          </a:xfrm>
          <a:prstGeom prst="rect">
            <a:avLst/>
          </a:prstGeom>
        </p:spPr>
        <p:txBody>
          <a:bodyPr vert="horz" lIns="94042" tIns="47021" rIns="94042" bIns="47021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6" y="1"/>
            <a:ext cx="3066733" cy="469107"/>
          </a:xfrm>
          <a:prstGeom prst="rect">
            <a:avLst/>
          </a:prstGeom>
        </p:spPr>
        <p:txBody>
          <a:bodyPr vert="horz" lIns="94042" tIns="47021" rIns="94042" bIns="47021" rtlCol="0"/>
          <a:lstStyle>
            <a:lvl1pPr algn="r">
              <a:defRPr sz="1200"/>
            </a:lvl1pPr>
          </a:lstStyle>
          <a:p>
            <a:fld id="{3B7B273D-4BE6-4943-87F2-EDBE27DDA6D3}" type="datetimeFigureOut">
              <a:rPr lang="es-MX" smtClean="0"/>
              <a:pPr/>
              <a:t>05/05/2016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911391"/>
            <a:ext cx="3066733" cy="469107"/>
          </a:xfrm>
          <a:prstGeom prst="rect">
            <a:avLst/>
          </a:prstGeom>
        </p:spPr>
        <p:txBody>
          <a:bodyPr vert="horz" lIns="94042" tIns="47021" rIns="94042" bIns="47021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6" y="8911391"/>
            <a:ext cx="3066733" cy="469107"/>
          </a:xfrm>
          <a:prstGeom prst="rect">
            <a:avLst/>
          </a:prstGeom>
        </p:spPr>
        <p:txBody>
          <a:bodyPr vert="horz" lIns="94042" tIns="47021" rIns="94042" bIns="47021" rtlCol="0" anchor="b"/>
          <a:lstStyle>
            <a:lvl1pPr algn="r">
              <a:defRPr sz="1200"/>
            </a:lvl1pPr>
          </a:lstStyle>
          <a:p>
            <a:fld id="{222F6FB1-CB81-447C-A3E3-485BF75238F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0728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6733" cy="469107"/>
          </a:xfrm>
          <a:prstGeom prst="rect">
            <a:avLst/>
          </a:prstGeom>
        </p:spPr>
        <p:txBody>
          <a:bodyPr vert="horz" lIns="94042" tIns="47021" rIns="94042" bIns="47021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6" y="1"/>
            <a:ext cx="3066733" cy="469107"/>
          </a:xfrm>
          <a:prstGeom prst="rect">
            <a:avLst/>
          </a:prstGeom>
        </p:spPr>
        <p:txBody>
          <a:bodyPr vert="horz" lIns="94042" tIns="47021" rIns="94042" bIns="47021" rtlCol="0"/>
          <a:lstStyle>
            <a:lvl1pPr algn="r">
              <a:defRPr sz="1200"/>
            </a:lvl1pPr>
          </a:lstStyle>
          <a:p>
            <a:fld id="{EFF2E472-D343-42CB-A215-9325AE8B57DA}" type="datetimeFigureOut">
              <a:rPr lang="es-MX" smtClean="0"/>
              <a:pPr/>
              <a:t>05/05/2016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3800" y="704850"/>
            <a:ext cx="4689475" cy="35163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2" tIns="47021" rIns="94042" bIns="47021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9" y="4456509"/>
            <a:ext cx="5661660" cy="4221957"/>
          </a:xfrm>
          <a:prstGeom prst="rect">
            <a:avLst/>
          </a:prstGeom>
        </p:spPr>
        <p:txBody>
          <a:bodyPr vert="horz" lIns="94042" tIns="47021" rIns="94042" bIns="47021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911391"/>
            <a:ext cx="3066733" cy="469107"/>
          </a:xfrm>
          <a:prstGeom prst="rect">
            <a:avLst/>
          </a:prstGeom>
        </p:spPr>
        <p:txBody>
          <a:bodyPr vert="horz" lIns="94042" tIns="47021" rIns="94042" bIns="47021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6" y="8911391"/>
            <a:ext cx="3066733" cy="469107"/>
          </a:xfrm>
          <a:prstGeom prst="rect">
            <a:avLst/>
          </a:prstGeom>
        </p:spPr>
        <p:txBody>
          <a:bodyPr vert="horz" lIns="94042" tIns="47021" rIns="94042" bIns="47021" rtlCol="0" anchor="b"/>
          <a:lstStyle>
            <a:lvl1pPr algn="r">
              <a:defRPr sz="1200"/>
            </a:lvl1pPr>
          </a:lstStyle>
          <a:p>
            <a:fld id="{A85D175D-4EF1-497A-9587-297E0AC50E60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909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7FB9-1762-4164-B05F-9CCD80FB4CCE}" type="datetimeFigureOut">
              <a:rPr lang="es-MX" smtClean="0"/>
              <a:pPr/>
              <a:t>05/05/2016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15BBD-254C-43C9-9A1C-C3F7A3B750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7FB9-1762-4164-B05F-9CCD80FB4CCE}" type="datetimeFigureOut">
              <a:rPr lang="es-MX" smtClean="0"/>
              <a:pPr/>
              <a:t>05/05/2016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15BBD-254C-43C9-9A1C-C3F7A3B750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7FB9-1762-4164-B05F-9CCD80FB4CCE}" type="datetimeFigureOut">
              <a:rPr lang="es-MX" smtClean="0"/>
              <a:pPr/>
              <a:t>05/05/2016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15BBD-254C-43C9-9A1C-C3F7A3B750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7FB9-1762-4164-B05F-9CCD80FB4CCE}" type="datetimeFigureOut">
              <a:rPr lang="es-MX" smtClean="0"/>
              <a:pPr/>
              <a:t>05/05/2016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15BBD-254C-43C9-9A1C-C3F7A3B750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7FB9-1762-4164-B05F-9CCD80FB4CCE}" type="datetimeFigureOut">
              <a:rPr lang="es-MX" smtClean="0"/>
              <a:pPr/>
              <a:t>05/05/2016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15BBD-254C-43C9-9A1C-C3F7A3B750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7FB9-1762-4164-B05F-9CCD80FB4CCE}" type="datetimeFigureOut">
              <a:rPr lang="es-MX" smtClean="0"/>
              <a:pPr/>
              <a:t>05/05/2016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15BBD-254C-43C9-9A1C-C3F7A3B750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7FB9-1762-4164-B05F-9CCD80FB4CCE}" type="datetimeFigureOut">
              <a:rPr lang="es-MX" smtClean="0"/>
              <a:pPr/>
              <a:t>05/05/2016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15BBD-254C-43C9-9A1C-C3F7A3B750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7FB9-1762-4164-B05F-9CCD80FB4CCE}" type="datetimeFigureOut">
              <a:rPr lang="es-MX" smtClean="0"/>
              <a:pPr/>
              <a:t>05/05/2016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15BBD-254C-43C9-9A1C-C3F7A3B750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7FB9-1762-4164-B05F-9CCD80FB4CCE}" type="datetimeFigureOut">
              <a:rPr lang="es-MX" smtClean="0"/>
              <a:pPr/>
              <a:t>05/05/2016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15BBD-254C-43C9-9A1C-C3F7A3B750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7FB9-1762-4164-B05F-9CCD80FB4CCE}" type="datetimeFigureOut">
              <a:rPr lang="es-MX" smtClean="0"/>
              <a:pPr/>
              <a:t>05/05/2016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15BBD-254C-43C9-9A1C-C3F7A3B750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7FB9-1762-4164-B05F-9CCD80FB4CCE}" type="datetimeFigureOut">
              <a:rPr lang="es-MX" smtClean="0"/>
              <a:pPr/>
              <a:t>05/05/2016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15BBD-254C-43C9-9A1C-C3F7A3B750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D7FB9-1762-4164-B05F-9CCD80FB4CCE}" type="datetimeFigureOut">
              <a:rPr lang="es-MX" smtClean="0"/>
              <a:pPr/>
              <a:t>05/05/2016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15BBD-254C-43C9-9A1C-C3F7A3B7504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2451" y="6130131"/>
            <a:ext cx="158432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5 Rectángulo"/>
          <p:cNvSpPr/>
          <p:nvPr/>
        </p:nvSpPr>
        <p:spPr>
          <a:xfrm>
            <a:off x="234965" y="6429396"/>
            <a:ext cx="6122985" cy="71438"/>
          </a:xfrm>
          <a:prstGeom prst="rect">
            <a:avLst/>
          </a:prstGeom>
          <a:solidFill>
            <a:srgbClr val="E32B94"/>
          </a:solidFill>
          <a:ln>
            <a:solidFill>
              <a:srgbClr val="E32B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MX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66655"/>
            <a:ext cx="181211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9 Rectángulo"/>
          <p:cNvSpPr/>
          <p:nvPr/>
        </p:nvSpPr>
        <p:spPr>
          <a:xfrm>
            <a:off x="571472" y="428604"/>
            <a:ext cx="30003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 smtClean="0">
                <a:solidFill>
                  <a:schemeClr val="bg1">
                    <a:lumMod val="50000"/>
                  </a:schemeClr>
                </a:solidFill>
                <a:latin typeface="AvenirNext LT Pro Regular" pitchFamily="34" charset="0"/>
                <a:ea typeface="Adobe Fan Heiti Std B" pitchFamily="34" charset="-128"/>
              </a:rPr>
              <a:t>Orden del día</a:t>
            </a:r>
            <a:endParaRPr lang="es-MX" sz="2800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0" t="67690" r="32927" b="25130"/>
          <a:stretch>
            <a:fillRect/>
          </a:stretch>
        </p:blipFill>
        <p:spPr bwMode="auto">
          <a:xfrm>
            <a:off x="642910" y="1000108"/>
            <a:ext cx="2536037" cy="7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928662" y="1071546"/>
            <a:ext cx="764389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Lista de asistencia y en su caso declaración de existencia de Quórum legal.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E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Discusión y aprobación del Orden del día.</a:t>
            </a:r>
            <a:endParaRPr lang="es-MX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Lectura y en su caso aprobación del Acta de la Sesión Extraordinaria, celebrada el 5 de Junio  del 2015.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Presentación y en su caso Aprobación del Anteproyecto del Presupuesto  2016 que incluye: </a:t>
            </a:r>
          </a:p>
          <a:p>
            <a:pPr marL="342900" lvl="0" indent="-342900"/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		a) Programas Presupuestarios. </a:t>
            </a:r>
          </a:p>
          <a:p>
            <a:pPr marL="342900" lvl="0" indent="-342900"/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		b) presupuesto de Ingresos y Egresos. </a:t>
            </a:r>
          </a:p>
          <a:p>
            <a:pPr marL="342900" lvl="0" indent="-342900"/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		c) Plantilla</a:t>
            </a:r>
          </a:p>
          <a:p>
            <a:pPr marL="342900" lvl="0" indent="-342900"/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		d) Organigrama. </a:t>
            </a:r>
          </a:p>
        </p:txBody>
      </p:sp>
      <p:pic>
        <p:nvPicPr>
          <p:cNvPr id="11" name="4 Marcador de contenido" descr="01 Interiores presentación institucional(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" y="-27384"/>
            <a:ext cx="9143999" cy="6858000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933" y="215672"/>
            <a:ext cx="2053843" cy="7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4613" y="5229200"/>
            <a:ext cx="158432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642910" y="2078172"/>
            <a:ext cx="77153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es-ES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a) Programas Presupuestarios</a:t>
            </a:r>
            <a:r>
              <a:rPr lang="es-MX" sz="3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8052217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2451" y="6130131"/>
            <a:ext cx="158432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5 Rectángulo"/>
          <p:cNvSpPr/>
          <p:nvPr/>
        </p:nvSpPr>
        <p:spPr>
          <a:xfrm>
            <a:off x="234965" y="6429396"/>
            <a:ext cx="6122985" cy="71438"/>
          </a:xfrm>
          <a:prstGeom prst="rect">
            <a:avLst/>
          </a:prstGeom>
          <a:solidFill>
            <a:srgbClr val="E32B94"/>
          </a:solidFill>
          <a:ln>
            <a:solidFill>
              <a:srgbClr val="E32B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MX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66655"/>
            <a:ext cx="181211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9 Rectángulo"/>
          <p:cNvSpPr/>
          <p:nvPr/>
        </p:nvSpPr>
        <p:spPr>
          <a:xfrm>
            <a:off x="571472" y="428604"/>
            <a:ext cx="30003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 smtClean="0">
                <a:solidFill>
                  <a:schemeClr val="bg1">
                    <a:lumMod val="50000"/>
                  </a:schemeClr>
                </a:solidFill>
                <a:latin typeface="AvenirNext LT Pro Regular" pitchFamily="34" charset="0"/>
                <a:ea typeface="Adobe Fan Heiti Std B" pitchFamily="34" charset="-128"/>
              </a:rPr>
              <a:t>Orden del día</a:t>
            </a:r>
            <a:endParaRPr lang="es-MX" sz="2800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0" t="67690" r="32927" b="25130"/>
          <a:stretch>
            <a:fillRect/>
          </a:stretch>
        </p:blipFill>
        <p:spPr bwMode="auto">
          <a:xfrm>
            <a:off x="642910" y="1000108"/>
            <a:ext cx="2536037" cy="7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928662" y="1071546"/>
            <a:ext cx="764389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Lista de asistencia y en su caso declaración de existencia de Quórum legal.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E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Discusión y aprobación del Orden del día.</a:t>
            </a:r>
            <a:endParaRPr lang="es-MX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Lectura y en su caso aprobación del Acta de la Sesión Extraordinaria, celebrada el 5 de Junio  del 2015.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Presentación y en su caso Aprobación del Anteproyecto del Presupuesto  2016 que incluye: </a:t>
            </a:r>
          </a:p>
          <a:p>
            <a:pPr marL="342900" lvl="0" indent="-342900"/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		a) Programas Presupuestarios. </a:t>
            </a:r>
          </a:p>
          <a:p>
            <a:pPr marL="342900" lvl="0" indent="-342900"/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		b) presupuesto de Ingresos y Egresos. </a:t>
            </a:r>
          </a:p>
          <a:p>
            <a:pPr marL="342900" lvl="0" indent="-342900"/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		c) Plantilla</a:t>
            </a:r>
          </a:p>
          <a:p>
            <a:pPr marL="342900" lvl="0" indent="-342900"/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		d) Organigrama. </a:t>
            </a:r>
          </a:p>
        </p:txBody>
      </p:sp>
      <p:pic>
        <p:nvPicPr>
          <p:cNvPr id="11" name="4 Marcador de contenido" descr="01 Interiores presentación institucional(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" y="-27384"/>
            <a:ext cx="9143999" cy="6858000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933" y="215672"/>
            <a:ext cx="2053843" cy="7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4613" y="5229200"/>
            <a:ext cx="158432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642911" y="214290"/>
            <a:ext cx="25003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Next LT Pro Regular" pitchFamily="34" charset="0"/>
                <a:ea typeface="Adobe Fan Heiti Std B" pitchFamily="34" charset="-128"/>
              </a:rPr>
              <a:t>Programa Presupuestario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7" name="Tab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903095"/>
              </p:ext>
            </p:extLst>
          </p:nvPr>
        </p:nvGraphicFramePr>
        <p:xfrm>
          <a:off x="395536" y="2132856"/>
          <a:ext cx="8352928" cy="2506344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4130433"/>
                <a:gridCol w="4222495"/>
              </a:tblGrid>
              <a:tr h="81229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>
                          <a:effectLst/>
                        </a:rPr>
                        <a:t>Igualdad de Género 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33" marR="7933" marT="79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 dirty="0">
                          <a:effectLst/>
                        </a:rPr>
                        <a:t>Integrantes de universidades, organismos de la sociedad civil, iniciativa privada y población abierta capacitados en materia de igualdad y perspectiva de género.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33" marR="7933" marT="7933" marB="0" anchor="ctr"/>
                </a:tc>
              </a:tr>
              <a:tr h="64923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>
                          <a:effectLst/>
                        </a:rPr>
                        <a:t>Acuerdos del Consejo Técnico del Sistema Estatal para la igualdad entre mujeres y hombres documentados.   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33" marR="7933" marT="7933" marB="0" anchor="ctr"/>
                </a:tc>
              </a:tr>
              <a:tr h="54656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>
                          <a:effectLst/>
                        </a:rPr>
                        <a:t>Actividades para la promoción de la igualdad entre mujeres y hombres realizadas.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33" marR="7933" marT="7933" marB="0" anchor="ctr"/>
                </a:tc>
              </a:tr>
              <a:tr h="49825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 dirty="0">
                          <a:effectLst/>
                        </a:rPr>
                        <a:t>Atenciones a través de ventanilla única de empleo proporcionadas.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33" marR="7933" marT="7933" marB="0" anchor="ctr"/>
                </a:tc>
              </a:tr>
            </a:tbl>
          </a:graphicData>
        </a:graphic>
      </p:graphicFrame>
      <p:graphicFrame>
        <p:nvGraphicFramePr>
          <p:cNvPr id="18" name="Tab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799106"/>
              </p:ext>
            </p:extLst>
          </p:nvPr>
        </p:nvGraphicFramePr>
        <p:xfrm>
          <a:off x="395536" y="1556792"/>
          <a:ext cx="8352928" cy="621627"/>
        </p:xfrm>
        <a:graphic>
          <a:graphicData uri="http://schemas.openxmlformats.org/drawingml/2006/table">
            <a:tbl>
              <a:tblPr firstRow="1" lastRow="1">
                <a:effectLst>
                  <a:innerShdw blurRad="114300">
                    <a:prstClr val="black"/>
                  </a:innerShdw>
                </a:effectLst>
                <a:tableStyleId>{0660B408-B3CF-4A94-85FC-2B1E0A45F4A2}</a:tableStyleId>
              </a:tblPr>
              <a:tblGrid>
                <a:gridCol w="363144"/>
                <a:gridCol w="2579425"/>
                <a:gridCol w="1368381"/>
                <a:gridCol w="4041978"/>
              </a:tblGrid>
              <a:tr h="621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04" marR="66704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146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latin typeface="+mj-lt"/>
                          <a:ea typeface="Times New Roman"/>
                          <a:cs typeface="Times New Roman"/>
                        </a:rPr>
                        <a:t>Nombre del Programa Presupuestario</a:t>
                      </a:r>
                      <a:endParaRPr lang="es-E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704" marR="66704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146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704" marR="66704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146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latin typeface="+mj-lt"/>
                          <a:ea typeface="Times New Roman"/>
                          <a:cs typeface="Times New Roman"/>
                        </a:rPr>
                        <a:t>Descripción del Componente</a:t>
                      </a:r>
                      <a:endParaRPr lang="es-E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704" marR="66704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146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052217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2451" y="6130131"/>
            <a:ext cx="158432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5 Rectángulo"/>
          <p:cNvSpPr/>
          <p:nvPr/>
        </p:nvSpPr>
        <p:spPr>
          <a:xfrm>
            <a:off x="234965" y="6429396"/>
            <a:ext cx="6122985" cy="71438"/>
          </a:xfrm>
          <a:prstGeom prst="rect">
            <a:avLst/>
          </a:prstGeom>
          <a:solidFill>
            <a:srgbClr val="E32B94"/>
          </a:solidFill>
          <a:ln>
            <a:solidFill>
              <a:srgbClr val="E32B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MX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66655"/>
            <a:ext cx="181211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9 Rectángulo"/>
          <p:cNvSpPr/>
          <p:nvPr/>
        </p:nvSpPr>
        <p:spPr>
          <a:xfrm>
            <a:off x="571472" y="428604"/>
            <a:ext cx="30003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 smtClean="0">
                <a:solidFill>
                  <a:schemeClr val="bg1">
                    <a:lumMod val="50000"/>
                  </a:schemeClr>
                </a:solidFill>
                <a:latin typeface="AvenirNext LT Pro Regular" pitchFamily="34" charset="0"/>
                <a:ea typeface="Adobe Fan Heiti Std B" pitchFamily="34" charset="-128"/>
              </a:rPr>
              <a:t>Orden del día</a:t>
            </a:r>
            <a:endParaRPr lang="es-MX" sz="2800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0" t="67690" r="32927" b="25130"/>
          <a:stretch>
            <a:fillRect/>
          </a:stretch>
        </p:blipFill>
        <p:spPr bwMode="auto">
          <a:xfrm>
            <a:off x="642910" y="1000108"/>
            <a:ext cx="2536037" cy="7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928662" y="1071546"/>
            <a:ext cx="764389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Lista de asistencia y en su caso declaración de existencia de Quórum legal.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E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Discusión y aprobación del Orden del día.</a:t>
            </a:r>
            <a:endParaRPr lang="es-MX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Lectura y en su caso aprobación del Acta de la Sesión Extraordinaria, celebrada el 5 de Junio  del 2015.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Presentación y en su caso Aprobación del Anteproyecto del Presupuesto  2016 que incluye: </a:t>
            </a:r>
          </a:p>
          <a:p>
            <a:pPr marL="342900" lvl="0" indent="-342900"/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		a) Programas Presupuestarios. </a:t>
            </a:r>
          </a:p>
          <a:p>
            <a:pPr marL="342900" lvl="0" indent="-342900"/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		b) presupuesto de Ingresos y Egresos. </a:t>
            </a:r>
          </a:p>
          <a:p>
            <a:pPr marL="342900" lvl="0" indent="-342900"/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		c) Plantilla</a:t>
            </a:r>
          </a:p>
          <a:p>
            <a:pPr marL="342900" lvl="0" indent="-342900"/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		d) Organigrama. </a:t>
            </a:r>
          </a:p>
        </p:txBody>
      </p:sp>
      <p:pic>
        <p:nvPicPr>
          <p:cNvPr id="11" name="4 Marcador de contenido" descr="01 Interiores presentación institucional(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" y="-27384"/>
            <a:ext cx="9143999" cy="6858000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933" y="215672"/>
            <a:ext cx="2053843" cy="7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4613" y="5229200"/>
            <a:ext cx="158432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642911" y="214290"/>
            <a:ext cx="25003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Next LT Pro Regular" pitchFamily="34" charset="0"/>
                <a:ea typeface="Adobe Fan Heiti Std B" pitchFamily="34" charset="-128"/>
              </a:rPr>
              <a:t>Programa Presupuestario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759777"/>
              </p:ext>
            </p:extLst>
          </p:nvPr>
        </p:nvGraphicFramePr>
        <p:xfrm>
          <a:off x="591813" y="1772816"/>
          <a:ext cx="7724603" cy="3168352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898305"/>
                <a:gridCol w="3826298"/>
              </a:tblGrid>
              <a:tr h="729784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 err="1">
                          <a:effectLst/>
                        </a:rPr>
                        <a:t>Transversalización</a:t>
                      </a:r>
                      <a:r>
                        <a:rPr lang="es-MX" sz="1400" u="none" strike="noStrike" dirty="0">
                          <a:effectLst/>
                        </a:rPr>
                        <a:t> de la Perspectiva de Equidad de Género en el Sector Público 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33" marR="7933" marT="79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 dirty="0">
                          <a:effectLst/>
                        </a:rPr>
                        <a:t>Integrantes de la Administración Públicas Estatal y Municipal capacitados en materia de perspectiva e igualdad de género.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33" marR="7933" marT="7933" marB="0" anchor="ctr"/>
                </a:tc>
              </a:tr>
              <a:tr h="72978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>
                          <a:effectLst/>
                        </a:rPr>
                        <a:t>Reuniones de vinculación con los diferentes sectores a traves de redes de apoyo y mesas de trabajo realizadas.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33" marR="7933" marT="7933" marB="0" anchor="ctr"/>
                </a:tc>
              </a:tr>
              <a:tr h="4895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 dirty="0">
                          <a:effectLst/>
                        </a:rPr>
                        <a:t>Instancias Municipales de las Mujeres fortalecidas. 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33" marR="7933" marT="7933" marB="0" anchor="ctr"/>
                </a:tc>
              </a:tr>
              <a:tr h="4895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>
                          <a:effectLst/>
                        </a:rPr>
                        <a:t>Unidades de Género en dependencias y Organismos del Sector Público instaladas. 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33" marR="7933" marT="7933" marB="0" anchor="ctr"/>
                </a:tc>
              </a:tr>
              <a:tr h="72978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 dirty="0">
                          <a:effectLst/>
                        </a:rPr>
                        <a:t>Acuerdos para la desagregación de </a:t>
                      </a:r>
                      <a:r>
                        <a:rPr lang="es-MX" sz="1400" u="none" strike="noStrike" dirty="0" smtClean="0">
                          <a:effectLst/>
                        </a:rPr>
                        <a:t>información </a:t>
                      </a:r>
                      <a:r>
                        <a:rPr lang="es-MX" sz="1400" u="none" strike="noStrike" dirty="0">
                          <a:effectLst/>
                        </a:rPr>
                        <a:t>por sexo con dependencias y organismos de la administración pública estatal documentados.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33" marR="7933" marT="7933" marB="0" anchor="ctr"/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682966"/>
              </p:ext>
            </p:extLst>
          </p:nvPr>
        </p:nvGraphicFramePr>
        <p:xfrm>
          <a:off x="571471" y="1196752"/>
          <a:ext cx="7744945" cy="621627"/>
        </p:xfrm>
        <a:graphic>
          <a:graphicData uri="http://schemas.openxmlformats.org/drawingml/2006/table">
            <a:tbl>
              <a:tblPr firstRow="1" lastRow="1">
                <a:effectLst>
                  <a:innerShdw blurRad="114300">
                    <a:prstClr val="black"/>
                  </a:innerShdw>
                </a:effectLst>
                <a:tableStyleId>{0660B408-B3CF-4A94-85FC-2B1E0A45F4A2}</a:tableStyleId>
              </a:tblPr>
              <a:tblGrid>
                <a:gridCol w="184105"/>
                <a:gridCol w="2564041"/>
                <a:gridCol w="1247184"/>
                <a:gridCol w="3749615"/>
              </a:tblGrid>
              <a:tr h="621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04" marR="66704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146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latin typeface="+mj-lt"/>
                          <a:ea typeface="Times New Roman"/>
                          <a:cs typeface="Times New Roman"/>
                        </a:rPr>
                        <a:t>Nombre del Programa Presupuestario</a:t>
                      </a:r>
                      <a:endParaRPr lang="es-E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704" marR="66704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146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704" marR="66704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146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latin typeface="+mj-lt"/>
                          <a:ea typeface="Times New Roman"/>
                          <a:cs typeface="Times New Roman"/>
                        </a:rPr>
                        <a:t>Descripción del Componente</a:t>
                      </a:r>
                      <a:endParaRPr lang="es-E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704" marR="66704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146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052217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2451" y="6130131"/>
            <a:ext cx="158432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5 Rectángulo"/>
          <p:cNvSpPr/>
          <p:nvPr/>
        </p:nvSpPr>
        <p:spPr>
          <a:xfrm>
            <a:off x="234965" y="6429396"/>
            <a:ext cx="6122985" cy="71438"/>
          </a:xfrm>
          <a:prstGeom prst="rect">
            <a:avLst/>
          </a:prstGeom>
          <a:solidFill>
            <a:srgbClr val="E32B94"/>
          </a:solidFill>
          <a:ln>
            <a:solidFill>
              <a:srgbClr val="E32B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MX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66655"/>
            <a:ext cx="181211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9 Rectángulo"/>
          <p:cNvSpPr/>
          <p:nvPr/>
        </p:nvSpPr>
        <p:spPr>
          <a:xfrm>
            <a:off x="571472" y="428604"/>
            <a:ext cx="30003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 smtClean="0">
                <a:solidFill>
                  <a:schemeClr val="bg1">
                    <a:lumMod val="50000"/>
                  </a:schemeClr>
                </a:solidFill>
                <a:latin typeface="AvenirNext LT Pro Regular" pitchFamily="34" charset="0"/>
                <a:ea typeface="Adobe Fan Heiti Std B" pitchFamily="34" charset="-128"/>
              </a:rPr>
              <a:t>Orden del día</a:t>
            </a:r>
            <a:endParaRPr lang="es-MX" sz="2800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0" t="67690" r="32927" b="25130"/>
          <a:stretch>
            <a:fillRect/>
          </a:stretch>
        </p:blipFill>
        <p:spPr bwMode="auto">
          <a:xfrm>
            <a:off x="642910" y="1000108"/>
            <a:ext cx="2536037" cy="7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928662" y="1071546"/>
            <a:ext cx="764389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Lista de asistencia y en su caso declaración de existencia de Quórum legal.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E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Discusión y aprobación del Orden del día.</a:t>
            </a:r>
            <a:endParaRPr lang="es-MX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Lectura y en su caso aprobación del Acta de la Sesión Extraordinaria, celebrada el 5 de Junio  del 2015.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Presentación y en su caso Aprobación del Anteproyecto del Presupuesto  2016 que incluye: </a:t>
            </a:r>
          </a:p>
          <a:p>
            <a:pPr marL="342900" lvl="0" indent="-342900"/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		a) Programas Presupuestarios. </a:t>
            </a:r>
          </a:p>
          <a:p>
            <a:pPr marL="342900" lvl="0" indent="-342900"/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		b) presupuesto de Ingresos y Egresos. </a:t>
            </a:r>
          </a:p>
          <a:p>
            <a:pPr marL="342900" lvl="0" indent="-342900"/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		c) Plantilla</a:t>
            </a:r>
          </a:p>
          <a:p>
            <a:pPr marL="342900" lvl="0" indent="-342900"/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		d) Organigrama. </a:t>
            </a:r>
          </a:p>
        </p:txBody>
      </p:sp>
      <p:pic>
        <p:nvPicPr>
          <p:cNvPr id="11" name="4 Marcador de contenido" descr="01 Interiores presentación institucional(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" y="-27384"/>
            <a:ext cx="9143999" cy="6858000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933" y="215672"/>
            <a:ext cx="2053843" cy="7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4613" y="5229200"/>
            <a:ext cx="158432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642911" y="214290"/>
            <a:ext cx="25003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Next LT Pro Regular" pitchFamily="34" charset="0"/>
                <a:ea typeface="Adobe Fan Heiti Std B" pitchFamily="34" charset="-128"/>
              </a:rPr>
              <a:t>Programa Presupuestario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693871"/>
              </p:ext>
            </p:extLst>
          </p:nvPr>
        </p:nvGraphicFramePr>
        <p:xfrm>
          <a:off x="323528" y="1628800"/>
          <a:ext cx="8039062" cy="3168352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934606"/>
                <a:gridCol w="4104456"/>
              </a:tblGrid>
              <a:tr h="1053313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>
                          <a:effectLst/>
                        </a:rPr>
                        <a:t>Prevención y Atención de la Violencia contra las Mujeres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3" marR="6873" marT="687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>
                          <a:effectLst/>
                        </a:rPr>
                        <a:t>Acuerdos del Consejo Estatal para Prevenir, Atender y Erradicar la Violencia contra las Mujeres (CEPAEVIM) documentados.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3" marR="6873" marT="6873" marB="0" anchor="ctr"/>
                </a:tc>
              </a:tr>
              <a:tr h="5308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>
                          <a:effectLst/>
                        </a:rPr>
                        <a:t>Atenciones a mujeres y hombres en situación de violencia otorgadas.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3" marR="6873" marT="6873" marB="0" anchor="ctr"/>
                </a:tc>
              </a:tr>
              <a:tr h="53086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>
                          <a:effectLst/>
                        </a:rPr>
                        <a:t>Actividades para la prevención de la violencia contra las mujeres realizadas.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3" marR="6873" marT="6873" marB="0" anchor="ctr"/>
                </a:tc>
              </a:tr>
              <a:tr h="105331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 dirty="0">
                          <a:effectLst/>
                        </a:rPr>
                        <a:t>Integrantes de universidades, organismos de la sociedad civil, iniciativa privada y población abierta capacitados en materia de no violencia contra las mujeres.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3" marR="6873" marT="6873" marB="0" anchor="ctr"/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855698"/>
              </p:ext>
            </p:extLst>
          </p:nvPr>
        </p:nvGraphicFramePr>
        <p:xfrm>
          <a:off x="323528" y="1000108"/>
          <a:ext cx="8064896" cy="736092"/>
        </p:xfrm>
        <a:graphic>
          <a:graphicData uri="http://schemas.openxmlformats.org/drawingml/2006/table">
            <a:tbl>
              <a:tblPr firstRow="1" lastRow="1">
                <a:effectLst>
                  <a:innerShdw blurRad="114300">
                    <a:prstClr val="black"/>
                  </a:innerShdw>
                </a:effectLst>
                <a:tableStyleId>{0660B408-B3CF-4A94-85FC-2B1E0A45F4A2}</a:tableStyleId>
              </a:tblPr>
              <a:tblGrid>
                <a:gridCol w="1254539"/>
                <a:gridCol w="1580774"/>
                <a:gridCol w="1286743"/>
                <a:gridCol w="3942840"/>
              </a:tblGrid>
              <a:tr h="621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04" marR="66704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146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 smtClean="0">
                          <a:latin typeface="+mj-lt"/>
                          <a:ea typeface="Times New Roman"/>
                          <a:cs typeface="Times New Roman"/>
                        </a:rPr>
                        <a:t>Nombre del Programa Presupuestario</a:t>
                      </a:r>
                      <a:endParaRPr lang="es-E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704" marR="66704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146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704" marR="66704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146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 dirty="0">
                          <a:latin typeface="+mj-lt"/>
                          <a:ea typeface="Times New Roman"/>
                          <a:cs typeface="Times New Roman"/>
                        </a:rPr>
                        <a:t>Descripción del Componente</a:t>
                      </a:r>
                      <a:endParaRPr lang="es-ES" sz="14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704" marR="66704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146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052217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2451" y="6130131"/>
            <a:ext cx="158432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5 Rectángulo"/>
          <p:cNvSpPr/>
          <p:nvPr/>
        </p:nvSpPr>
        <p:spPr>
          <a:xfrm>
            <a:off x="234965" y="6429396"/>
            <a:ext cx="6122985" cy="71438"/>
          </a:xfrm>
          <a:prstGeom prst="rect">
            <a:avLst/>
          </a:prstGeom>
          <a:solidFill>
            <a:srgbClr val="E32B94"/>
          </a:solidFill>
          <a:ln>
            <a:solidFill>
              <a:srgbClr val="E32B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MX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66655"/>
            <a:ext cx="181211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9 Rectángulo"/>
          <p:cNvSpPr/>
          <p:nvPr/>
        </p:nvSpPr>
        <p:spPr>
          <a:xfrm>
            <a:off x="571472" y="428604"/>
            <a:ext cx="30003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 smtClean="0">
                <a:solidFill>
                  <a:schemeClr val="bg1">
                    <a:lumMod val="50000"/>
                  </a:schemeClr>
                </a:solidFill>
                <a:latin typeface="AvenirNext LT Pro Regular" pitchFamily="34" charset="0"/>
                <a:ea typeface="Adobe Fan Heiti Std B" pitchFamily="34" charset="-128"/>
              </a:rPr>
              <a:t>Orden del día</a:t>
            </a:r>
            <a:endParaRPr lang="es-MX" sz="2800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0" t="67690" r="32927" b="25130"/>
          <a:stretch>
            <a:fillRect/>
          </a:stretch>
        </p:blipFill>
        <p:spPr bwMode="auto">
          <a:xfrm>
            <a:off x="642910" y="1000108"/>
            <a:ext cx="2536037" cy="7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928662" y="1071546"/>
            <a:ext cx="764389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Lista de asistencia y en su caso declaración de existencia de Quórum legal.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E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Discusión y aprobación del Orden del día.</a:t>
            </a:r>
            <a:endParaRPr lang="es-MX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Lectura y en su caso aprobación del Acta de la Sesión Extraordinaria, celebrada el 5 de Junio  del 2015.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Presentación y en su caso Aprobación del Anteproyecto del Presupuesto  2016 que incluye: </a:t>
            </a:r>
          </a:p>
          <a:p>
            <a:pPr marL="342900" lvl="0" indent="-342900"/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		a) Programas Presupuestarios. </a:t>
            </a:r>
          </a:p>
          <a:p>
            <a:pPr marL="342900" lvl="0" indent="-342900"/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		b) presupuesto de Ingresos y Egresos. </a:t>
            </a:r>
          </a:p>
          <a:p>
            <a:pPr marL="342900" lvl="0" indent="-342900"/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		c) Plantilla</a:t>
            </a:r>
          </a:p>
          <a:p>
            <a:pPr marL="342900" lvl="0" indent="-342900"/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		d) Organigrama. </a:t>
            </a:r>
          </a:p>
        </p:txBody>
      </p:sp>
      <p:pic>
        <p:nvPicPr>
          <p:cNvPr id="11" name="4 Marcador de contenido" descr="01 Interiores presentación institucional(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" y="-27384"/>
            <a:ext cx="9143999" cy="6858000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933" y="215672"/>
            <a:ext cx="2053843" cy="7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9256" y="5344242"/>
            <a:ext cx="158432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642911" y="214290"/>
            <a:ext cx="25003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Next LT Pro Regular" pitchFamily="34" charset="0"/>
                <a:ea typeface="Adobe Fan Heiti Std B" pitchFamily="34" charset="-128"/>
              </a:rPr>
              <a:t>Programa Presupuestario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968235"/>
              </p:ext>
            </p:extLst>
          </p:nvPr>
        </p:nvGraphicFramePr>
        <p:xfrm>
          <a:off x="572121" y="1700808"/>
          <a:ext cx="8104334" cy="2664297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4052167"/>
                <a:gridCol w="4052167"/>
              </a:tblGrid>
              <a:tr h="88809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>
                          <a:effectLst/>
                        </a:rPr>
                        <a:t>Fortalecimiento Institucional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3" marR="6873" marT="687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>
                          <a:effectLst/>
                        </a:rPr>
                        <a:t>Proyetos federales para la transversalización de la Perspectiva de Género y la no violencia contra las mujeres gestionados.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3" marR="6873" marT="6873" marB="0" anchor="ctr"/>
                </a:tc>
              </a:tr>
              <a:tr h="88809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>
                          <a:effectLst/>
                        </a:rPr>
                        <a:t>Instancias municipales de las mujeres capacitadas para armonizar  la normatividad en materia de igualdad y no violencia contra las mujeres.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3" marR="6873" marT="6873" marB="0" anchor="ctr"/>
                </a:tc>
              </a:tr>
              <a:tr h="88809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u="none" strike="noStrike" dirty="0">
                          <a:effectLst/>
                        </a:rPr>
                        <a:t>Informes sobre Recursos Humanos, Materiales y Financieros de los programas Federales, Estatales y Aportaciones Civiles realizados. 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73" marR="6873" marT="6873" marB="0" anchor="ctr"/>
                </a:tc>
              </a:tr>
            </a:tbl>
          </a:graphicData>
        </a:graphic>
      </p:graphicFrame>
      <p:graphicFrame>
        <p:nvGraphicFramePr>
          <p:cNvPr id="17" name="Tab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730473"/>
              </p:ext>
            </p:extLst>
          </p:nvPr>
        </p:nvGraphicFramePr>
        <p:xfrm>
          <a:off x="571473" y="1079981"/>
          <a:ext cx="8104983" cy="621627"/>
        </p:xfrm>
        <a:graphic>
          <a:graphicData uri="http://schemas.openxmlformats.org/drawingml/2006/table">
            <a:tbl>
              <a:tblPr firstRow="1" lastRow="1">
                <a:effectLst>
                  <a:innerShdw blurRad="114300">
                    <a:prstClr val="black"/>
                  </a:innerShdw>
                </a:effectLst>
                <a:tableStyleId>{0660B408-B3CF-4A94-85FC-2B1E0A45F4A2}</a:tableStyleId>
              </a:tblPr>
              <a:tblGrid>
                <a:gridCol w="1295865"/>
                <a:gridCol w="1574573"/>
                <a:gridCol w="1281695"/>
                <a:gridCol w="3952850"/>
              </a:tblGrid>
              <a:tr h="6216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04" marR="66704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146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Nombre del Programa Presupuestario</a:t>
                      </a:r>
                      <a:endParaRPr lang="es-ES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04" marR="66704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146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04" marR="66704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146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Descripción del Componente</a:t>
                      </a:r>
                      <a:endParaRPr lang="es-ES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704" marR="66704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146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052217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2451" y="6130131"/>
            <a:ext cx="158432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5 Rectángulo"/>
          <p:cNvSpPr/>
          <p:nvPr/>
        </p:nvSpPr>
        <p:spPr>
          <a:xfrm>
            <a:off x="234965" y="6429396"/>
            <a:ext cx="6122985" cy="71438"/>
          </a:xfrm>
          <a:prstGeom prst="rect">
            <a:avLst/>
          </a:prstGeom>
          <a:solidFill>
            <a:srgbClr val="E32B94"/>
          </a:solidFill>
          <a:ln>
            <a:solidFill>
              <a:srgbClr val="E32B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MX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66655"/>
            <a:ext cx="181211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9 Rectángulo"/>
          <p:cNvSpPr/>
          <p:nvPr/>
        </p:nvSpPr>
        <p:spPr>
          <a:xfrm>
            <a:off x="571472" y="428604"/>
            <a:ext cx="30003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 smtClean="0">
                <a:solidFill>
                  <a:schemeClr val="bg1">
                    <a:lumMod val="50000"/>
                  </a:schemeClr>
                </a:solidFill>
                <a:latin typeface="AvenirNext LT Pro Regular" pitchFamily="34" charset="0"/>
                <a:ea typeface="Adobe Fan Heiti Std B" pitchFamily="34" charset="-128"/>
              </a:rPr>
              <a:t>Orden del día</a:t>
            </a:r>
            <a:endParaRPr lang="es-MX" sz="2800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70" t="67690" r="32927" b="25130"/>
          <a:stretch>
            <a:fillRect/>
          </a:stretch>
        </p:blipFill>
        <p:spPr bwMode="auto">
          <a:xfrm>
            <a:off x="642910" y="1000108"/>
            <a:ext cx="2536037" cy="7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928662" y="1071546"/>
            <a:ext cx="764389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Lista de asistencia y en su caso declaración de existencia de Quórum legal.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E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Discusión y aprobación del Orden del día.</a:t>
            </a:r>
            <a:endParaRPr lang="es-MX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Lectura y en su caso aprobación del Acta de la Sesión Extraordinaria, celebrada el 5 de Junio  del 2015.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Presentación y en su caso Aprobación del Anteproyecto del Presupuesto  2016 que incluye: </a:t>
            </a:r>
          </a:p>
          <a:p>
            <a:pPr marL="342900" lvl="0" indent="-342900"/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		a) Programas Presupuestarios. </a:t>
            </a:r>
          </a:p>
          <a:p>
            <a:pPr marL="342900" lvl="0" indent="-342900"/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		b) presupuesto de Ingresos y Egresos. </a:t>
            </a:r>
          </a:p>
          <a:p>
            <a:pPr marL="342900" lvl="0" indent="-342900"/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		c) Plantilla</a:t>
            </a:r>
          </a:p>
          <a:p>
            <a:pPr marL="342900" lvl="0" indent="-342900"/>
            <a:r>
              <a:rPr lang="es-MX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 charset="0"/>
                <a:cs typeface="Tahoma" pitchFamily="34" charset="0"/>
              </a:rPr>
              <a:t>		d) Organigrama. </a:t>
            </a:r>
          </a:p>
        </p:txBody>
      </p:sp>
      <p:pic>
        <p:nvPicPr>
          <p:cNvPr id="11" name="4 Marcador de contenido" descr="01 Interiores presentación institucional(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" y="-27384"/>
            <a:ext cx="9143999" cy="6858000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933" y="215672"/>
            <a:ext cx="2053843" cy="7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4613" y="5229200"/>
            <a:ext cx="1584325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232405"/>
              </p:ext>
            </p:extLst>
          </p:nvPr>
        </p:nvGraphicFramePr>
        <p:xfrm>
          <a:off x="1285852" y="1571612"/>
          <a:ext cx="5500726" cy="3071834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447740"/>
                <a:gridCol w="2052986"/>
              </a:tblGrid>
              <a:tr h="29431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>
                          <a:effectLst/>
                        </a:rPr>
                        <a:t>Programa</a:t>
                      </a:r>
                      <a:endParaRPr lang="es-MX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6804" marR="6804" marT="6804" marB="0" anchor="ctr">
                    <a:solidFill>
                      <a:srgbClr val="F4186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 smtClean="0">
                          <a:effectLst/>
                        </a:rPr>
                        <a:t>Importe</a:t>
                      </a:r>
                      <a:endParaRPr lang="es-MX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6804" marR="6804" marT="6804" marB="0" anchor="ctr">
                    <a:solidFill>
                      <a:srgbClr val="F41869"/>
                    </a:solidFill>
                  </a:tcPr>
                </a:tc>
              </a:tr>
              <a:tr h="42006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 smtClean="0">
                          <a:effectLst/>
                        </a:rPr>
                        <a:t>Igualdad</a:t>
                      </a:r>
                      <a:r>
                        <a:rPr lang="es-MX" sz="1400" u="none" strike="noStrike" baseline="0" dirty="0" smtClean="0">
                          <a:effectLst/>
                        </a:rPr>
                        <a:t> de Género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04" marR="6804" marT="680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6.128,548.14</a:t>
                      </a:r>
                    </a:p>
                  </a:txBody>
                  <a:tcPr marL="0" marR="0" marT="0" marB="0" anchor="ctr"/>
                </a:tc>
              </a:tr>
              <a:tr h="78581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 smtClean="0">
                          <a:effectLst/>
                        </a:rPr>
                        <a:t> </a:t>
                      </a:r>
                      <a:r>
                        <a:rPr lang="es-MX" sz="1400" u="none" strike="noStrike" dirty="0" err="1" smtClean="0">
                          <a:effectLst/>
                        </a:rPr>
                        <a:t>Transversalización</a:t>
                      </a:r>
                      <a:r>
                        <a:rPr lang="es-MX" sz="1400" u="none" strike="noStrike" baseline="0" dirty="0" smtClean="0">
                          <a:effectLst/>
                        </a:rPr>
                        <a:t> de la Perspectiva de Equidad de </a:t>
                      </a:r>
                      <a:r>
                        <a:rPr lang="es-MX" sz="1400" u="none" strike="noStrike" dirty="0" smtClean="0">
                          <a:effectLst/>
                        </a:rPr>
                        <a:t> Género en el sector</a:t>
                      </a:r>
                      <a:r>
                        <a:rPr lang="es-MX" sz="1400" u="none" strike="noStrike" baseline="0" dirty="0" smtClean="0">
                          <a:effectLst/>
                        </a:rPr>
                        <a:t> público 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04" marR="6804" marT="680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4.374,208.5</a:t>
                      </a:r>
                    </a:p>
                  </a:txBody>
                  <a:tcPr marL="0" marR="0" marT="0" marB="0" anchor="ctr"/>
                </a:tc>
              </a:tr>
              <a:tr h="57150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 smtClean="0">
                          <a:effectLst/>
                        </a:rPr>
                        <a:t>Prevención</a:t>
                      </a:r>
                      <a:r>
                        <a:rPr lang="es-MX" sz="1400" u="none" strike="noStrike" baseline="0" dirty="0" smtClean="0">
                          <a:effectLst/>
                        </a:rPr>
                        <a:t> y Atención de la Violencia contra las Mujeres </a:t>
                      </a:r>
                      <a:r>
                        <a:rPr lang="es-MX" sz="1400" u="none" strike="noStrike" dirty="0" smtClean="0">
                          <a:effectLst/>
                        </a:rPr>
                        <a:t> </a:t>
                      </a:r>
                      <a:endParaRPr lang="es-MX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04" marR="6804" marT="680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4.661,635.52</a:t>
                      </a:r>
                      <a:endParaRPr lang="es-ES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50006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u="none" strike="noStrike" dirty="0" smtClean="0">
                          <a:effectLst/>
                        </a:rPr>
                        <a:t>Fortalecimiento Institucional </a:t>
                      </a:r>
                      <a:endParaRPr lang="es-MX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04" marR="6804" marT="680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5.828,509.00</a:t>
                      </a:r>
                    </a:p>
                  </a:txBody>
                  <a:tcPr marL="0" marR="0" marT="0" marB="0" anchor="ctr"/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u="none" strike="noStrike" dirty="0" smtClean="0">
                          <a:effectLst/>
                        </a:rPr>
                        <a:t>TOTAL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04" marR="6804" marT="6804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20.992.902.00</a:t>
                      </a:r>
                    </a:p>
                  </a:txBody>
                  <a:tcPr marL="6804" marR="6804" marT="6804" marB="0" anchor="ctr"/>
                </a:tc>
              </a:tr>
            </a:tbl>
          </a:graphicData>
        </a:graphic>
      </p:graphicFrame>
      <p:sp>
        <p:nvSpPr>
          <p:cNvPr id="15" name="14 Rectángulo"/>
          <p:cNvSpPr/>
          <p:nvPr/>
        </p:nvSpPr>
        <p:spPr>
          <a:xfrm>
            <a:off x="428596" y="214290"/>
            <a:ext cx="39290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Next LT Pro Regular" pitchFamily="34" charset="0"/>
                <a:ea typeface="Adobe Fan Heiti Std B" pitchFamily="34" charset="-128"/>
              </a:rPr>
              <a:t>Presupuesto x Programas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052217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4027</TotalTime>
  <Words>730</Words>
  <Application>Microsoft Office PowerPoint</Application>
  <PresentationFormat>Presentación en pantalla (4:3)</PresentationFormat>
  <Paragraphs>100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Paulina Hernandez Di</dc:creator>
  <cp:lastModifiedBy>Sandra Galvez</cp:lastModifiedBy>
  <cp:revision>378</cp:revision>
  <cp:lastPrinted>2015-08-14T15:57:12Z</cp:lastPrinted>
  <dcterms:created xsi:type="dcterms:W3CDTF">2013-08-13T16:01:02Z</dcterms:created>
  <dcterms:modified xsi:type="dcterms:W3CDTF">2016-05-05T19:57:20Z</dcterms:modified>
</cp:coreProperties>
</file>